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6" r:id="rId2"/>
    <p:sldId id="261" r:id="rId3"/>
    <p:sldId id="263" r:id="rId4"/>
    <p:sldId id="260" r:id="rId5"/>
    <p:sldId id="259" r:id="rId6"/>
    <p:sldId id="268" r:id="rId7"/>
    <p:sldId id="270" r:id="rId8"/>
    <p:sldId id="269" r:id="rId9"/>
    <p:sldId id="27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F7701-3C32-4A57-B175-61345D608B17}" type="datetimeFigureOut">
              <a:rPr lang="en-US" smtClean="0"/>
              <a:t>10/22/2008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1CEB7-D3A2-434A-ABE8-CE4A5E762D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1CEB7-D3A2-434A-ABE8-CE4A5E762DA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1CEB7-D3A2-434A-ABE8-CE4A5E762DA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1CEB7-D3A2-434A-ABE8-CE4A5E762DA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1CEB7-D3A2-434A-ABE8-CE4A5E762DA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1CEB7-D3A2-434A-ABE8-CE4A5E762DA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1CEB7-D3A2-434A-ABE8-CE4A5E762DA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1CEB7-D3A2-434A-ABE8-CE4A5E762DA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1CEB7-D3A2-434A-ABE8-CE4A5E762DA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1CEB7-D3A2-434A-ABE8-CE4A5E762DA9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3365500"/>
            <a:chOff x="0" y="0"/>
            <a:chExt cx="5760" cy="2120"/>
          </a:xfrm>
        </p:grpSpPr>
        <p:pic>
          <p:nvPicPr>
            <p:cNvPr id="5123" name="Picture 3" descr="ARTBANNA"/>
            <p:cNvPicPr>
              <a:picLocks noChangeAspect="1" noChangeArrowheads="1"/>
            </p:cNvPicPr>
            <p:nvPr userDrawn="1"/>
          </p:nvPicPr>
          <p:blipFill>
            <a:blip r:embed="rId2"/>
            <a:srcRect l="8125"/>
            <a:stretch>
              <a:fillRect/>
            </a:stretch>
          </p:blipFill>
          <p:spPr bwMode="invGray">
            <a:xfrm>
              <a:off x="0" y="0"/>
              <a:ext cx="5760" cy="576"/>
            </a:xfrm>
            <a:prstGeom prst="rect">
              <a:avLst/>
            </a:prstGeom>
            <a:noFill/>
          </p:spPr>
        </p:pic>
        <p:pic>
          <p:nvPicPr>
            <p:cNvPr id="5124" name="Picture 4" descr="Arthsepa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88" y="2059"/>
              <a:ext cx="2832" cy="61"/>
            </a:xfrm>
            <a:prstGeom prst="rect">
              <a:avLst/>
            </a:prstGeom>
            <a:noFill/>
          </p:spPr>
        </p:pic>
      </p:grp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686050" y="3492500"/>
            <a:ext cx="610235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3359150" y="63436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6019800" y="63436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25413" y="6361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9DBAFC-7E04-4C66-906E-4858777B5A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E7940-A5FC-43D3-A9BE-DEA66F2D50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6088" y="722313"/>
            <a:ext cx="21590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00" y="722313"/>
            <a:ext cx="6326188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3A7AC-D0CD-481E-85CB-70672929CC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722313"/>
            <a:ext cx="863758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8613" y="1941513"/>
            <a:ext cx="402748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508500" y="1941513"/>
            <a:ext cx="4029075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33763" y="63436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08700" y="63436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361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E7E3349-924B-4EF6-B962-2B195594E4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722313"/>
            <a:ext cx="863758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8613" y="1941513"/>
            <a:ext cx="402748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500" y="1941513"/>
            <a:ext cx="402907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33763" y="63436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08700" y="63436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361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3418500-ACE3-4150-AFED-9A491131CD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10F0D-B7CA-498F-9A05-919C666C82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EA84D-E26F-48CE-BD52-B01990C540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941513"/>
            <a:ext cx="40274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500" y="1941513"/>
            <a:ext cx="40290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03B9B-B804-4499-8EA9-799DBB137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8F065-6C36-4CE9-ADF0-71C8C263C9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7D5A0-CEA2-4DB7-93A1-EC8A29407C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9465D-F3E5-4306-B915-43CBEA95DF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6F51D-5E54-4AD5-85D5-549EED3EEF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EDC85-C9DD-47FF-9F5B-548B106E26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7938" y="1636713"/>
            <a:ext cx="9148763" cy="4618037"/>
            <a:chOff x="-5" y="1031"/>
            <a:chExt cx="5763" cy="2909"/>
          </a:xfrm>
        </p:grpSpPr>
        <p:pic>
          <p:nvPicPr>
            <p:cNvPr id="4099" name="Picture 3" descr="ARTHSEPA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gray">
            <a:xfrm>
              <a:off x="3778" y="3893"/>
              <a:ext cx="1980" cy="47"/>
            </a:xfrm>
            <a:prstGeom prst="rect">
              <a:avLst/>
            </a:prstGeom>
            <a:noFill/>
          </p:spPr>
        </p:pic>
        <p:pic>
          <p:nvPicPr>
            <p:cNvPr id="4100" name="Picture 4" descr="Arthsepa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-5" y="1031"/>
              <a:ext cx="2832" cy="61"/>
            </a:xfrm>
            <a:prstGeom prst="rect">
              <a:avLst/>
            </a:prstGeom>
            <a:noFill/>
          </p:spPr>
        </p:pic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722313"/>
            <a:ext cx="86375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941513"/>
            <a:ext cx="82089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33763" y="63436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08700" y="63436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6050" y="6361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2400">
                <a:latin typeface="+mn-lt"/>
              </a:defRPr>
            </a:lvl1pPr>
          </a:lstStyle>
          <a:p>
            <a:fld id="{406E7BA9-45C5-4541-A40F-8FF767F5BDE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FF33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Fortune telling and meditation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8613" y="2590800"/>
            <a:ext cx="8358187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Examples:</a:t>
            </a:r>
            <a:br>
              <a:rPr lang="en-US" sz="2400" dirty="0"/>
            </a:br>
            <a:r>
              <a:rPr lang="en-US" sz="2400" dirty="0"/>
              <a:t>Tarot, I </a:t>
            </a:r>
            <a:r>
              <a:rPr lang="en-US" sz="2400" dirty="0" err="1"/>
              <a:t>Ching</a:t>
            </a:r>
            <a:r>
              <a:rPr lang="en-US" sz="2400" dirty="0"/>
              <a:t>, Astrology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Introduce chance operations into a system of signs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Results are “meaningless”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But we give them meaning after the fact</a:t>
            </a:r>
          </a:p>
          <a:p>
            <a:pPr lvl="1">
              <a:lnSpc>
                <a:spcPct val="80000"/>
              </a:lnSpc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there is no noise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Chance operations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Fancy term for “randomness”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A way of taking your ego out of the loop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Get past your preconceived notions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Creating surprise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Creating juxtapositions that can create new meaning for you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Could you draw a random line?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A way of automating decisions you don’t want to make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Generating a terrain for </a:t>
            </a:r>
          </a:p>
          <a:p>
            <a:pPr>
              <a:lnSpc>
                <a:spcPct val="80000"/>
              </a:lnSpc>
            </a:pPr>
            <a:r>
              <a:rPr lang="en-US" sz="2400"/>
              <a:t>A way of automating decisions you can’t make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Interactive art – the artist isn’t there to make the decisions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842963"/>
            <a:ext cx="8637588" cy="641350"/>
          </a:xfrm>
        </p:spPr>
        <p:txBody>
          <a:bodyPr/>
          <a:lstStyle/>
          <a:p>
            <a:r>
              <a:rPr lang="en-US" sz="3600"/>
              <a:t>Exquisite corpse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05000"/>
            <a:ext cx="42672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The surrealists used a variety of unusual composition techniques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Automatic writing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Dreams as source material</a:t>
            </a:r>
          </a:p>
          <a:p>
            <a:pPr lvl="1">
              <a:lnSpc>
                <a:spcPct val="80000"/>
              </a:lnSpc>
            </a:pPr>
            <a:r>
              <a:rPr lang="en-US" sz="1600" b="1"/>
              <a:t>Chance operations</a:t>
            </a:r>
            <a:endParaRPr lang="en-US" sz="1600"/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Why?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They were followers of Freud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They saw the conscious mind as representative of the ills of society (repression, war, exploitation)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Unlock the unconscious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Escape the sources of repression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Recover a more “natural” state of the psyche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Open oneself up to the possibility of delightful coincidence</a:t>
            </a:r>
          </a:p>
        </p:txBody>
      </p:sp>
      <p:pic>
        <p:nvPicPr>
          <p:cNvPr id="9219" name="Picture 3" descr="Exquisite Corpses at the Art Institute of Chicago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10125" y="2074863"/>
            <a:ext cx="4029075" cy="2649537"/>
          </a:xfrm>
          <a:noFill/>
          <a:ln/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876800" y="4800600"/>
            <a:ext cx="3833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Arial" charset="0"/>
              </a:rPr>
              <a:t>Source: http://anexquisitecorpse.net/explanation.shtml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John Cage, </a:t>
            </a:r>
            <a:r>
              <a:rPr lang="en-US" i="1"/>
              <a:t>4’33”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(excerpt)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what did you hear?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the heck was that about?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Cage wanted people to listen to silence around them with the attitude they bring to a concert</a:t>
            </a:r>
          </a:p>
          <a:p>
            <a:pPr lvl="1"/>
            <a:r>
              <a:rPr lang="en-US" sz="2400"/>
              <a:t>Listening is an active process of </a:t>
            </a:r>
            <a:r>
              <a:rPr lang="en-US" sz="2400" i="1"/>
              <a:t>making meaning</a:t>
            </a:r>
            <a:endParaRPr lang="en-US" sz="2400"/>
          </a:p>
          <a:p>
            <a:pPr lvl="1"/>
            <a:r>
              <a:rPr lang="en-US" sz="2400"/>
              <a:t>We can find rhythms in the sound of someone speaking</a:t>
            </a:r>
          </a:p>
          <a:p>
            <a:pPr lvl="1"/>
            <a:r>
              <a:rPr lang="en-US" sz="2400"/>
              <a:t>Or hear harmony in a power drill</a:t>
            </a:r>
          </a:p>
          <a:p>
            <a:endParaRPr lang="en-US" sz="2800"/>
          </a:p>
          <a:p>
            <a:r>
              <a:rPr lang="en-US" sz="2800"/>
              <a:t>Cage believed these could be just as musical as a symphony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417513"/>
            <a:ext cx="8637588" cy="1066800"/>
          </a:xfrm>
        </p:spPr>
        <p:txBody>
          <a:bodyPr/>
          <a:lstStyle/>
          <a:p>
            <a:r>
              <a:rPr lang="en-US" sz="3200"/>
              <a:t>Okay, but what does this have to do</a:t>
            </a:r>
            <a:br>
              <a:rPr lang="en-US" sz="3200"/>
            </a:br>
            <a:r>
              <a:rPr lang="en-US" sz="3200"/>
              <a:t>with chance operations?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Silence isn’t silent</a:t>
            </a:r>
          </a:p>
          <a:p>
            <a:pPr>
              <a:lnSpc>
                <a:spcPct val="80000"/>
              </a:lnSpc>
            </a:pPr>
            <a:r>
              <a:rPr lang="en-US" sz="2800"/>
              <a:t>It’s filled with sound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People walking down the hall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The vibration of the HVAC units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People giggling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People shifting uncomfortably in their chairs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All of these can be heard as music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If you don’t believe me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Try sampling it and giving it to a DJ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rtsy">
  <a:themeElements>
    <a:clrScheme name="Artsy 1">
      <a:dk1>
        <a:srgbClr val="000000"/>
      </a:dk1>
      <a:lt1>
        <a:srgbClr val="FFFFCC"/>
      </a:lt1>
      <a:dk2>
        <a:srgbClr val="4D4D4D"/>
      </a:dk2>
      <a:lt2>
        <a:srgbClr val="FFCC00"/>
      </a:lt2>
      <a:accent1>
        <a:srgbClr val="808000"/>
      </a:accent1>
      <a:accent2>
        <a:srgbClr val="CC9900"/>
      </a:accent2>
      <a:accent3>
        <a:srgbClr val="B2B2B2"/>
      </a:accent3>
      <a:accent4>
        <a:srgbClr val="DADAAE"/>
      </a:accent4>
      <a:accent5>
        <a:srgbClr val="C0C0AA"/>
      </a:accent5>
      <a:accent6>
        <a:srgbClr val="B98A00"/>
      </a:accent6>
      <a:hlink>
        <a:srgbClr val="CC6600"/>
      </a:hlink>
      <a:folHlink>
        <a:srgbClr val="969696"/>
      </a:folHlink>
    </a:clrScheme>
    <a:fontScheme name="Arts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rtsy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sy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sy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ECE9D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Artsy</Template>
  <TotalTime>307</TotalTime>
  <Words>301</Words>
  <Application>Microsoft PowerPoint</Application>
  <PresentationFormat>On-screen Show (4:3)</PresentationFormat>
  <Paragraphs>65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Times New Roman</vt:lpstr>
      <vt:lpstr>Artsy</vt:lpstr>
      <vt:lpstr>Slide 1</vt:lpstr>
      <vt:lpstr>Fortune telling and meditation</vt:lpstr>
      <vt:lpstr>there is no noise</vt:lpstr>
      <vt:lpstr>Chance operations</vt:lpstr>
      <vt:lpstr>Exquisite corpse</vt:lpstr>
      <vt:lpstr>John Cage, 4’33”</vt:lpstr>
      <vt:lpstr>what did you hear?</vt:lpstr>
      <vt:lpstr>What the heck was that about?</vt:lpstr>
      <vt:lpstr>Okay, but what does this have to do with chance operations?</vt:lpstr>
    </vt:vector>
  </TitlesOfParts>
  <Company>Northwestern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twenty-one</dc:title>
  <dc:creator>Ian Horswill</dc:creator>
  <cp:lastModifiedBy>boucher</cp:lastModifiedBy>
  <cp:revision>44</cp:revision>
  <dcterms:created xsi:type="dcterms:W3CDTF">2004-03-09T16:43:32Z</dcterms:created>
  <dcterms:modified xsi:type="dcterms:W3CDTF">2008-10-22T14:30:40Z</dcterms:modified>
</cp:coreProperties>
</file>