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2"/>
  </p:notesMasterIdLst>
  <p:sldIdLst>
    <p:sldId id="257" r:id="rId2"/>
    <p:sldId id="258" r:id="rId3"/>
    <p:sldId id="267" r:id="rId4"/>
    <p:sldId id="259" r:id="rId5"/>
    <p:sldId id="260" r:id="rId6"/>
    <p:sldId id="261" r:id="rId7"/>
    <p:sldId id="279" r:id="rId8"/>
    <p:sldId id="262" r:id="rId9"/>
    <p:sldId id="263" r:id="rId10"/>
    <p:sldId id="269" r:id="rId11"/>
    <p:sldId id="271" r:id="rId12"/>
    <p:sldId id="272" r:id="rId13"/>
    <p:sldId id="273" r:id="rId14"/>
    <p:sldId id="278" r:id="rId15"/>
    <p:sldId id="275" r:id="rId16"/>
    <p:sldId id="264" r:id="rId17"/>
    <p:sldId id="265" r:id="rId18"/>
    <p:sldId id="274"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5" d="100"/>
          <a:sy n="35" d="100"/>
        </p:scale>
        <p:origin x="-217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3597C-6E4D-42AB-9DCD-E173FFDAAFB0}" type="datetimeFigureOut">
              <a:rPr lang="en-US" smtClean="0"/>
              <a:pPr/>
              <a:t>6/12/2016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E4F36-E16E-4DF7-89FE-681D1E1F097B}" type="slidenum">
              <a:rPr lang="en-US" smtClean="0"/>
              <a:pPr/>
              <a:t>‹#›</a:t>
            </a:fld>
            <a:endParaRPr lang="en-US" dirty="0"/>
          </a:p>
        </p:txBody>
      </p:sp>
    </p:spTree>
    <p:extLst>
      <p:ext uri="{BB962C8B-B14F-4D97-AF65-F5344CB8AC3E}">
        <p14:creationId xmlns:p14="http://schemas.microsoft.com/office/powerpoint/2010/main" xmlns="" val="397308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E4F36-E16E-4DF7-89FE-681D1E1F097B}"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0E4F36-E16E-4DF7-89FE-681D1E1F097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D594477E-EA33-427D-8FAF-53F46A0084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4477E-EA33-427D-8FAF-53F46A0084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4477E-EA33-427D-8FAF-53F46A0084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D594477E-EA33-427D-8FAF-53F46A0084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D594477E-EA33-427D-8FAF-53F46A0084B5}"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D594477E-EA33-427D-8FAF-53F46A0084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D594477E-EA33-427D-8FAF-53F46A0084B5}"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4477E-EA33-427D-8FAF-53F46A0084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4477E-EA33-427D-8FAF-53F46A0084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4477E-EA33-427D-8FAF-53F46A0084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56C8752-BE97-497D-97C4-437E56CB0935}" type="datetimeFigureOut">
              <a:rPr lang="en-US" smtClean="0"/>
              <a:pPr/>
              <a:t>6/12/2016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D594477E-EA33-427D-8FAF-53F46A0084B5}"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56C8752-BE97-497D-97C4-437E56CB0935}" type="datetimeFigureOut">
              <a:rPr lang="en-US" smtClean="0"/>
              <a:pPr/>
              <a:t>6/12/2016</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94477E-EA33-427D-8FAF-53F46A0084B5}"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G_0025.JPG"/>
          <p:cNvPicPr>
            <a:picLocks noGrp="1" noChangeAspect="1"/>
          </p:cNvPicPr>
          <p:nvPr>
            <p:ph type="pic" idx="1"/>
          </p:nvPr>
        </p:nvPicPr>
        <p:blipFill>
          <a:blip r:embed="rId2"/>
          <a:srcRect t="26061" b="26061"/>
          <a:stretch>
            <a:fillRect/>
          </a:stretch>
        </p:blipFill>
        <p:spPr>
          <a:xfrm rot="420000">
            <a:off x="1060581" y="723925"/>
            <a:ext cx="4617720" cy="3931920"/>
          </a:xfrm>
        </p:spPr>
      </p:pic>
      <p:sp>
        <p:nvSpPr>
          <p:cNvPr id="2" name="Title 1"/>
          <p:cNvSpPr>
            <a:spLocks noGrp="1"/>
          </p:cNvSpPr>
          <p:nvPr>
            <p:ph type="title"/>
          </p:nvPr>
        </p:nvSpPr>
        <p:spPr>
          <a:xfrm>
            <a:off x="685800" y="5181600"/>
            <a:ext cx="5791200" cy="609600"/>
          </a:xfrm>
        </p:spPr>
        <p:txBody>
          <a:bodyPr>
            <a:noAutofit/>
          </a:bodyPr>
          <a:lstStyle/>
          <a:p>
            <a:pPr algn="ctr"/>
            <a:r>
              <a:rPr lang="en-US" sz="3200" i="1" dirty="0" smtClean="0">
                <a:latin typeface="Century Gothic" pitchFamily="34" charset="0"/>
              </a:rPr>
              <a:t>HELEN DARMAWAN</a:t>
            </a:r>
            <a:endParaRPr lang="en-US" sz="3200" i="1" dirty="0">
              <a:latin typeface="Century Gothic" pitchFamily="34" charset="0"/>
            </a:endParaRPr>
          </a:p>
        </p:txBody>
      </p:sp>
      <p:sp>
        <p:nvSpPr>
          <p:cNvPr id="4" name="Text Placeholder 3"/>
          <p:cNvSpPr>
            <a:spLocks noGrp="1"/>
          </p:cNvSpPr>
          <p:nvPr>
            <p:ph type="body" sz="half" idx="2"/>
          </p:nvPr>
        </p:nvSpPr>
        <p:spPr>
          <a:xfrm>
            <a:off x="4191000" y="5791200"/>
            <a:ext cx="3048000" cy="609600"/>
          </a:xfrm>
        </p:spPr>
        <p:txBody>
          <a:bodyPr>
            <a:normAutofit/>
          </a:bodyPr>
          <a:lstStyle/>
          <a:p>
            <a:pPr algn="ctr"/>
            <a:r>
              <a:rPr lang="en-US" sz="3200" dirty="0" smtClean="0"/>
              <a:t>Music Educator</a:t>
            </a:r>
            <a:endParaRPr lang="en-US"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pic>
        <p:nvPicPr>
          <p:cNvPr id="3" name="Picture 2" descr="IMG-20120304-00397(1).jpg"/>
          <p:cNvPicPr>
            <a:picLocks noChangeAspect="1"/>
          </p:cNvPicPr>
          <p:nvPr/>
        </p:nvPicPr>
        <p:blipFill>
          <a:blip r:embed="rId2"/>
          <a:stretch>
            <a:fillRect/>
          </a:stretch>
        </p:blipFill>
        <p:spPr>
          <a:xfrm>
            <a:off x="2438400" y="1828800"/>
            <a:ext cx="4038600" cy="3028950"/>
          </a:xfrm>
          <a:prstGeom prst="rect">
            <a:avLst/>
          </a:prstGeom>
        </p:spPr>
      </p:pic>
      <p:sp>
        <p:nvSpPr>
          <p:cNvPr id="4" name="TextBox 3"/>
          <p:cNvSpPr txBox="1"/>
          <p:nvPr/>
        </p:nvSpPr>
        <p:spPr>
          <a:xfrm>
            <a:off x="2057400" y="5257800"/>
            <a:ext cx="4724400" cy="646331"/>
          </a:xfrm>
          <a:prstGeom prst="rect">
            <a:avLst/>
          </a:prstGeom>
          <a:noFill/>
        </p:spPr>
        <p:txBody>
          <a:bodyPr wrap="square" rtlCol="0">
            <a:spAutoFit/>
          </a:bodyPr>
          <a:lstStyle/>
          <a:p>
            <a:pPr algn="ctr"/>
            <a:r>
              <a:rPr lang="en-US" sz="3600" b="1" dirty="0" smtClean="0"/>
              <a:t>My Parents</a:t>
            </a:r>
            <a:endParaRPr lang="en-US" sz="3600" b="1" dirty="0"/>
          </a:p>
        </p:txBody>
      </p:sp>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4" name="TextBox 3"/>
          <p:cNvSpPr txBox="1"/>
          <p:nvPr/>
        </p:nvSpPr>
        <p:spPr>
          <a:xfrm>
            <a:off x="2057400" y="5257800"/>
            <a:ext cx="4724400" cy="646331"/>
          </a:xfrm>
          <a:prstGeom prst="rect">
            <a:avLst/>
          </a:prstGeom>
          <a:noFill/>
        </p:spPr>
        <p:txBody>
          <a:bodyPr wrap="square" rtlCol="0">
            <a:spAutoFit/>
          </a:bodyPr>
          <a:lstStyle/>
          <a:p>
            <a:pPr algn="ctr"/>
            <a:r>
              <a:rPr lang="en-US" sz="3600" b="1" dirty="0" smtClean="0"/>
              <a:t>My sister and brother</a:t>
            </a:r>
            <a:endParaRPr lang="en-US" sz="3600" b="1" dirty="0"/>
          </a:p>
        </p:txBody>
      </p:sp>
      <p:pic>
        <p:nvPicPr>
          <p:cNvPr id="5" name="Picture 4" descr="20141225_215445.jpg"/>
          <p:cNvPicPr>
            <a:picLocks noChangeAspect="1"/>
          </p:cNvPicPr>
          <p:nvPr/>
        </p:nvPicPr>
        <p:blipFill>
          <a:blip r:embed="rId2" cstate="print"/>
          <a:stretch>
            <a:fillRect/>
          </a:stretch>
        </p:blipFill>
        <p:spPr>
          <a:xfrm>
            <a:off x="2057400" y="2057400"/>
            <a:ext cx="5105400" cy="2871788"/>
          </a:xfrm>
          <a:prstGeom prst="rect">
            <a:avLst/>
          </a:prstGeom>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4" name="TextBox 3"/>
          <p:cNvSpPr txBox="1"/>
          <p:nvPr/>
        </p:nvSpPr>
        <p:spPr>
          <a:xfrm>
            <a:off x="1905000" y="5334000"/>
            <a:ext cx="5105400" cy="646331"/>
          </a:xfrm>
          <a:prstGeom prst="rect">
            <a:avLst/>
          </a:prstGeom>
          <a:noFill/>
        </p:spPr>
        <p:txBody>
          <a:bodyPr wrap="square" rtlCol="0">
            <a:spAutoFit/>
          </a:bodyPr>
          <a:lstStyle/>
          <a:p>
            <a:pPr algn="ctr"/>
            <a:r>
              <a:rPr lang="en-US" sz="3600" b="1" dirty="0" smtClean="0"/>
              <a:t>My husband (Alan) and I</a:t>
            </a:r>
            <a:endParaRPr lang="en-US" sz="3600" b="1" dirty="0"/>
          </a:p>
        </p:txBody>
      </p:sp>
      <p:pic>
        <p:nvPicPr>
          <p:cNvPr id="6" name="Picture 5" descr="IMG_20150517_182427.jpg"/>
          <p:cNvPicPr>
            <a:picLocks noChangeAspect="1"/>
          </p:cNvPicPr>
          <p:nvPr/>
        </p:nvPicPr>
        <p:blipFill>
          <a:blip r:embed="rId2"/>
          <a:stretch>
            <a:fillRect/>
          </a:stretch>
        </p:blipFill>
        <p:spPr>
          <a:xfrm>
            <a:off x="3047787" y="1904787"/>
            <a:ext cx="3048426" cy="3048426"/>
          </a:xfrm>
          <a:prstGeom prst="rect">
            <a:avLst/>
          </a:prstGeo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4" name="TextBox 3"/>
          <p:cNvSpPr txBox="1"/>
          <p:nvPr/>
        </p:nvSpPr>
        <p:spPr>
          <a:xfrm>
            <a:off x="381000" y="3886201"/>
            <a:ext cx="2743200" cy="1200329"/>
          </a:xfrm>
          <a:prstGeom prst="rect">
            <a:avLst/>
          </a:prstGeom>
          <a:noFill/>
        </p:spPr>
        <p:txBody>
          <a:bodyPr wrap="square" rtlCol="0">
            <a:spAutoFit/>
          </a:bodyPr>
          <a:lstStyle/>
          <a:p>
            <a:pPr algn="ctr"/>
            <a:r>
              <a:rPr lang="en-US" sz="3600" b="1" dirty="0" err="1" smtClean="0"/>
              <a:t>Alena</a:t>
            </a:r>
            <a:r>
              <a:rPr lang="en-US" sz="3600" b="1" dirty="0" smtClean="0"/>
              <a:t> Alexandra</a:t>
            </a:r>
            <a:endParaRPr lang="en-US" sz="3600" b="1" dirty="0"/>
          </a:p>
        </p:txBody>
      </p:sp>
      <p:pic>
        <p:nvPicPr>
          <p:cNvPr id="5" name="Picture 4" descr="IMG_20150517_182901.jpg"/>
          <p:cNvPicPr>
            <a:picLocks noChangeAspect="1"/>
          </p:cNvPicPr>
          <p:nvPr/>
        </p:nvPicPr>
        <p:blipFill>
          <a:blip r:embed="rId2"/>
          <a:stretch>
            <a:fillRect/>
          </a:stretch>
        </p:blipFill>
        <p:spPr>
          <a:xfrm>
            <a:off x="381000" y="1524000"/>
            <a:ext cx="2844800" cy="2133600"/>
          </a:xfrm>
          <a:prstGeom prst="rect">
            <a:avLst/>
          </a:prstGeom>
        </p:spPr>
      </p:pic>
      <p:pic>
        <p:nvPicPr>
          <p:cNvPr id="7" name="Picture 6" descr="IMG_20150517_182913.jpg"/>
          <p:cNvPicPr>
            <a:picLocks noChangeAspect="1"/>
          </p:cNvPicPr>
          <p:nvPr/>
        </p:nvPicPr>
        <p:blipFill>
          <a:blip r:embed="rId3"/>
          <a:stretch>
            <a:fillRect/>
          </a:stretch>
        </p:blipFill>
        <p:spPr>
          <a:xfrm>
            <a:off x="3581400" y="2133600"/>
            <a:ext cx="3048000" cy="2286000"/>
          </a:xfrm>
          <a:prstGeom prst="rect">
            <a:avLst/>
          </a:prstGeom>
        </p:spPr>
      </p:pic>
      <p:pic>
        <p:nvPicPr>
          <p:cNvPr id="8" name="Picture 7" descr="IMG_20150517_182940.jpg"/>
          <p:cNvPicPr>
            <a:picLocks noChangeAspect="1"/>
          </p:cNvPicPr>
          <p:nvPr/>
        </p:nvPicPr>
        <p:blipFill>
          <a:blip r:embed="rId4" cstate="print"/>
          <a:stretch>
            <a:fillRect/>
          </a:stretch>
        </p:blipFill>
        <p:spPr>
          <a:xfrm>
            <a:off x="7010400" y="2743200"/>
            <a:ext cx="1676400" cy="2235200"/>
          </a:xfrm>
          <a:prstGeom prst="rect">
            <a:avLst/>
          </a:prstGeom>
        </p:spPr>
      </p:pic>
      <p:sp>
        <p:nvSpPr>
          <p:cNvPr id="9" name="TextBox 8"/>
          <p:cNvSpPr txBox="1"/>
          <p:nvPr/>
        </p:nvSpPr>
        <p:spPr>
          <a:xfrm>
            <a:off x="3962400" y="4572000"/>
            <a:ext cx="2286000" cy="1200329"/>
          </a:xfrm>
          <a:prstGeom prst="rect">
            <a:avLst/>
          </a:prstGeom>
          <a:noFill/>
        </p:spPr>
        <p:txBody>
          <a:bodyPr wrap="square" rtlCol="0">
            <a:spAutoFit/>
          </a:bodyPr>
          <a:lstStyle/>
          <a:p>
            <a:pPr algn="ctr"/>
            <a:r>
              <a:rPr lang="en-US" sz="3600" b="1" dirty="0" smtClean="0"/>
              <a:t>Aurelia Alexandra</a:t>
            </a:r>
            <a:endParaRPr lang="en-US" sz="3600" b="1" dirty="0"/>
          </a:p>
        </p:txBody>
      </p:sp>
      <p:sp>
        <p:nvSpPr>
          <p:cNvPr id="10" name="TextBox 9"/>
          <p:cNvSpPr txBox="1"/>
          <p:nvPr/>
        </p:nvSpPr>
        <p:spPr>
          <a:xfrm>
            <a:off x="6705600" y="5257800"/>
            <a:ext cx="2133600" cy="1200329"/>
          </a:xfrm>
          <a:prstGeom prst="rect">
            <a:avLst/>
          </a:prstGeom>
          <a:noFill/>
        </p:spPr>
        <p:txBody>
          <a:bodyPr wrap="square" rtlCol="0">
            <a:spAutoFit/>
          </a:bodyPr>
          <a:lstStyle/>
          <a:p>
            <a:pPr algn="ctr"/>
            <a:r>
              <a:rPr lang="en-US" sz="3600" b="1" dirty="0" smtClean="0"/>
              <a:t>Amadeus Tristan</a:t>
            </a:r>
            <a:endParaRPr lang="en-US" sz="3600" b="1" dirty="0"/>
          </a:p>
        </p:txBody>
      </p:sp>
      <p:sp>
        <p:nvSpPr>
          <p:cNvPr id="11" name="TextBox 10"/>
          <p:cNvSpPr txBox="1"/>
          <p:nvPr/>
        </p:nvSpPr>
        <p:spPr>
          <a:xfrm>
            <a:off x="4876800" y="1295400"/>
            <a:ext cx="3505200" cy="523220"/>
          </a:xfrm>
          <a:prstGeom prst="rect">
            <a:avLst/>
          </a:prstGeom>
          <a:noFill/>
        </p:spPr>
        <p:txBody>
          <a:bodyPr wrap="square" rtlCol="0">
            <a:spAutoFit/>
          </a:bodyPr>
          <a:lstStyle/>
          <a:p>
            <a:r>
              <a:rPr lang="en-US" sz="2800" b="1" i="1" dirty="0" smtClean="0"/>
              <a:t>My beloved children</a:t>
            </a:r>
            <a:endParaRPr lang="en-US" sz="2800" b="1" i="1"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9" name="TextBox 8"/>
          <p:cNvSpPr txBox="1"/>
          <p:nvPr/>
        </p:nvSpPr>
        <p:spPr>
          <a:xfrm>
            <a:off x="1351818" y="5270234"/>
            <a:ext cx="3962400" cy="646331"/>
          </a:xfrm>
          <a:prstGeom prst="rect">
            <a:avLst/>
          </a:prstGeom>
          <a:noFill/>
        </p:spPr>
        <p:txBody>
          <a:bodyPr wrap="square" rtlCol="0">
            <a:spAutoFit/>
          </a:bodyPr>
          <a:lstStyle/>
          <a:p>
            <a:pPr algn="ctr"/>
            <a:r>
              <a:rPr lang="en-US" sz="3600" b="1" dirty="0" err="1" smtClean="0"/>
              <a:t>Arlynn</a:t>
            </a:r>
            <a:r>
              <a:rPr lang="en-US" sz="3600" b="1" dirty="0" smtClean="0"/>
              <a:t> Alexandra</a:t>
            </a:r>
            <a:endParaRPr lang="en-US" sz="3600" b="1" dirty="0"/>
          </a:p>
        </p:txBody>
      </p:sp>
      <p:sp>
        <p:nvSpPr>
          <p:cNvPr id="11" name="TextBox 10"/>
          <p:cNvSpPr txBox="1"/>
          <p:nvPr/>
        </p:nvSpPr>
        <p:spPr>
          <a:xfrm>
            <a:off x="3962400" y="1295400"/>
            <a:ext cx="4419600" cy="523220"/>
          </a:xfrm>
          <a:prstGeom prst="rect">
            <a:avLst/>
          </a:prstGeom>
          <a:noFill/>
        </p:spPr>
        <p:txBody>
          <a:bodyPr wrap="square" rtlCol="0">
            <a:spAutoFit/>
          </a:bodyPr>
          <a:lstStyle/>
          <a:p>
            <a:r>
              <a:rPr lang="en-US" sz="2800" b="1" i="1" dirty="0" smtClean="0"/>
              <a:t>My youngest daughter</a:t>
            </a:r>
            <a:endParaRPr lang="en-US" sz="2800" b="1" i="1" dirty="0"/>
          </a:p>
        </p:txBody>
      </p:sp>
      <p:pic>
        <p:nvPicPr>
          <p:cNvPr id="16" name="Picture 1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800" y="1905000"/>
            <a:ext cx="1714500" cy="30480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48783" y="1905000"/>
            <a:ext cx="1702044" cy="302585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14999" y="1905000"/>
            <a:ext cx="1714501" cy="3048000"/>
          </a:xfrm>
          <a:prstGeom prst="rect">
            <a:avLst/>
          </a:prstGeom>
        </p:spPr>
      </p:pic>
    </p:spTree>
    <p:extLst>
      <p:ext uri="{BB962C8B-B14F-4D97-AF65-F5344CB8AC3E}">
        <p14:creationId xmlns:p14="http://schemas.microsoft.com/office/powerpoint/2010/main" xmlns="" val="374834186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10" name="TextBox 9"/>
          <p:cNvSpPr txBox="1"/>
          <p:nvPr/>
        </p:nvSpPr>
        <p:spPr>
          <a:xfrm>
            <a:off x="5867400" y="4419600"/>
            <a:ext cx="2133600" cy="1754326"/>
          </a:xfrm>
          <a:prstGeom prst="rect">
            <a:avLst/>
          </a:prstGeom>
          <a:noFill/>
        </p:spPr>
        <p:txBody>
          <a:bodyPr wrap="square" rtlCol="0">
            <a:spAutoFit/>
          </a:bodyPr>
          <a:lstStyle/>
          <a:p>
            <a:pPr algn="ctr"/>
            <a:r>
              <a:rPr lang="en-US" sz="3600" b="1" dirty="0" smtClean="0"/>
              <a:t>Goldie and </a:t>
            </a:r>
            <a:r>
              <a:rPr lang="en-US" sz="3600" b="1" dirty="0" err="1" smtClean="0"/>
              <a:t>Monna</a:t>
            </a:r>
            <a:endParaRPr lang="en-US" sz="3600" b="1" dirty="0"/>
          </a:p>
        </p:txBody>
      </p:sp>
      <p:sp>
        <p:nvSpPr>
          <p:cNvPr id="11" name="TextBox 10"/>
          <p:cNvSpPr txBox="1"/>
          <p:nvPr/>
        </p:nvSpPr>
        <p:spPr>
          <a:xfrm>
            <a:off x="838200" y="1524000"/>
            <a:ext cx="5562600" cy="523220"/>
          </a:xfrm>
          <a:prstGeom prst="rect">
            <a:avLst/>
          </a:prstGeom>
          <a:noFill/>
        </p:spPr>
        <p:txBody>
          <a:bodyPr wrap="square" rtlCol="0">
            <a:spAutoFit/>
          </a:bodyPr>
          <a:lstStyle/>
          <a:p>
            <a:r>
              <a:rPr lang="en-US" sz="2800" b="1" i="1" dirty="0" smtClean="0"/>
              <a:t>2 additional members in my family</a:t>
            </a:r>
            <a:endParaRPr lang="en-US" sz="2800" b="1" i="1" dirty="0"/>
          </a:p>
        </p:txBody>
      </p:sp>
      <p:pic>
        <p:nvPicPr>
          <p:cNvPr id="12" name="Picture 11" descr="IMG_20150517_182248.jpg"/>
          <p:cNvPicPr>
            <a:picLocks noChangeAspect="1"/>
          </p:cNvPicPr>
          <p:nvPr/>
        </p:nvPicPr>
        <p:blipFill>
          <a:blip r:embed="rId2"/>
          <a:stretch>
            <a:fillRect/>
          </a:stretch>
        </p:blipFill>
        <p:spPr>
          <a:xfrm>
            <a:off x="1371600" y="2667000"/>
            <a:ext cx="3886200" cy="2914650"/>
          </a:xfrm>
          <a:prstGeom prst="rect">
            <a:avLst/>
          </a:prstGeom>
        </p:spPr>
      </p:pic>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HOBBIES</a:t>
            </a:r>
            <a:endParaRPr lang="en-US" dirty="0"/>
          </a:p>
        </p:txBody>
      </p:sp>
      <p:pic>
        <p:nvPicPr>
          <p:cNvPr id="3" name="Picture Placeholder 6" descr="20140324_125229.jpg"/>
          <p:cNvPicPr>
            <a:picLocks noChangeAspect="1"/>
          </p:cNvPicPr>
          <p:nvPr/>
        </p:nvPicPr>
        <p:blipFill>
          <a:blip r:embed="rId2"/>
          <a:srcRect l="11328" r="11328"/>
          <a:stretch>
            <a:fillRect/>
          </a:stretch>
        </p:blipFill>
        <p:spPr>
          <a:xfrm>
            <a:off x="609600" y="1676400"/>
            <a:ext cx="2514600" cy="1828800"/>
          </a:xfrm>
          <a:prstGeom prst="rect">
            <a:avLst/>
          </a:prstGeom>
        </p:spPr>
      </p:pic>
      <p:sp>
        <p:nvSpPr>
          <p:cNvPr id="4" name="TextBox 3"/>
          <p:cNvSpPr txBox="1"/>
          <p:nvPr/>
        </p:nvSpPr>
        <p:spPr>
          <a:xfrm>
            <a:off x="6096000" y="2133600"/>
            <a:ext cx="2438400" cy="584775"/>
          </a:xfrm>
          <a:prstGeom prst="rect">
            <a:avLst/>
          </a:prstGeom>
          <a:noFill/>
        </p:spPr>
        <p:txBody>
          <a:bodyPr wrap="square" rtlCol="0">
            <a:spAutoFit/>
          </a:bodyPr>
          <a:lstStyle/>
          <a:p>
            <a:pPr algn="ctr"/>
            <a:r>
              <a:rPr lang="en-US" sz="3200" b="1" dirty="0" smtClean="0"/>
              <a:t>TRAVELLING</a:t>
            </a:r>
            <a:endParaRPr lang="en-US" sz="3200" b="1" dirty="0"/>
          </a:p>
        </p:txBody>
      </p:sp>
      <p:sp>
        <p:nvSpPr>
          <p:cNvPr id="5" name="TextBox 4"/>
          <p:cNvSpPr txBox="1"/>
          <p:nvPr/>
        </p:nvSpPr>
        <p:spPr>
          <a:xfrm>
            <a:off x="457200" y="3733801"/>
            <a:ext cx="2971800" cy="1815882"/>
          </a:xfrm>
          <a:prstGeom prst="rect">
            <a:avLst/>
          </a:prstGeom>
          <a:noFill/>
        </p:spPr>
        <p:txBody>
          <a:bodyPr wrap="square" rtlCol="0">
            <a:spAutoFit/>
          </a:bodyPr>
          <a:lstStyle/>
          <a:p>
            <a:pPr algn="ctr"/>
            <a:r>
              <a:rPr lang="en-US" sz="2800" dirty="0" smtClean="0"/>
              <a:t>At the Esplanade Concert Hall by the Bay, Singapore</a:t>
            </a:r>
            <a:endParaRPr lang="en-US" sz="2800" dirty="0"/>
          </a:p>
        </p:txBody>
      </p:sp>
      <p:pic>
        <p:nvPicPr>
          <p:cNvPr id="6" name="Picture 5" descr="106-0631_IMG.JPG"/>
          <p:cNvPicPr>
            <a:picLocks noChangeAspect="1"/>
          </p:cNvPicPr>
          <p:nvPr/>
        </p:nvPicPr>
        <p:blipFill>
          <a:blip r:embed="rId3"/>
          <a:stretch>
            <a:fillRect/>
          </a:stretch>
        </p:blipFill>
        <p:spPr>
          <a:xfrm>
            <a:off x="3733800" y="2133600"/>
            <a:ext cx="2057400" cy="2743200"/>
          </a:xfrm>
          <a:prstGeom prst="rect">
            <a:avLst/>
          </a:prstGeom>
        </p:spPr>
      </p:pic>
      <p:sp>
        <p:nvSpPr>
          <p:cNvPr id="7" name="TextBox 6"/>
          <p:cNvSpPr txBox="1"/>
          <p:nvPr/>
        </p:nvSpPr>
        <p:spPr>
          <a:xfrm>
            <a:off x="3733800" y="4953000"/>
            <a:ext cx="2057400" cy="954107"/>
          </a:xfrm>
          <a:prstGeom prst="rect">
            <a:avLst/>
          </a:prstGeom>
          <a:noFill/>
        </p:spPr>
        <p:txBody>
          <a:bodyPr wrap="square" rtlCol="0">
            <a:spAutoFit/>
          </a:bodyPr>
          <a:lstStyle/>
          <a:p>
            <a:pPr algn="ctr"/>
            <a:r>
              <a:rPr lang="en-US" sz="2800" dirty="0" smtClean="0"/>
              <a:t>Rockefeller Center, NY</a:t>
            </a:r>
            <a:endParaRPr lang="en-US" sz="2800" dirty="0"/>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otor 018.JPG"/>
          <p:cNvPicPr>
            <a:picLocks noGrp="1" noChangeAspect="1"/>
          </p:cNvPicPr>
          <p:nvPr>
            <p:ph type="pic" idx="1"/>
          </p:nvPr>
        </p:nvPicPr>
        <p:blipFill>
          <a:blip r:embed="rId3" cstate="print"/>
          <a:srcRect t="22855" b="22855"/>
          <a:stretch>
            <a:fillRect/>
          </a:stretch>
        </p:blipFill>
        <p:spPr>
          <a:xfrm>
            <a:off x="914400" y="1600200"/>
            <a:ext cx="2514600" cy="1828800"/>
          </a:xfrm>
        </p:spPr>
      </p:pic>
      <p:sp>
        <p:nvSpPr>
          <p:cNvPr id="4" name="Text Placeholder 3"/>
          <p:cNvSpPr>
            <a:spLocks noGrp="1"/>
          </p:cNvSpPr>
          <p:nvPr>
            <p:ph type="body" sz="half" idx="2"/>
          </p:nvPr>
        </p:nvSpPr>
        <p:spPr>
          <a:xfrm>
            <a:off x="685800" y="3810000"/>
            <a:ext cx="2819400" cy="768350"/>
          </a:xfrm>
        </p:spPr>
        <p:txBody>
          <a:bodyPr>
            <a:noAutofit/>
          </a:bodyPr>
          <a:lstStyle/>
          <a:p>
            <a:pPr algn="ctr"/>
            <a:r>
              <a:rPr lang="en-US" sz="2400" b="1" dirty="0" smtClean="0"/>
              <a:t>Crab in Spicy Padang Sauce (West Sumatra</a:t>
            </a:r>
            <a:r>
              <a:rPr lang="en-US" sz="2400" dirty="0" smtClean="0"/>
              <a:t>)</a:t>
            </a:r>
            <a:endParaRPr lang="en-US" sz="2400" dirty="0"/>
          </a:p>
        </p:txBody>
      </p:sp>
      <p:sp>
        <p:nvSpPr>
          <p:cNvPr id="6" name="Rectangle 5"/>
          <p:cNvSpPr/>
          <p:nvPr/>
        </p:nvSpPr>
        <p:spPr>
          <a:xfrm>
            <a:off x="457201" y="762000"/>
            <a:ext cx="3200400" cy="646331"/>
          </a:xfrm>
          <a:prstGeom prst="rect">
            <a:avLst/>
          </a:prstGeom>
        </p:spPr>
        <p:txBody>
          <a:bodyPr wrap="square">
            <a:spAutoFit/>
          </a:bodyPr>
          <a:lstStyle/>
          <a:p>
            <a:pPr lvl="0" algn="ctr">
              <a:spcBef>
                <a:spcPct val="0"/>
              </a:spcBef>
            </a:pPr>
            <a:r>
              <a:rPr lang="en-US" sz="3600" b="1" cap="all" dirty="0" smtClean="0">
                <a:solidFill>
                  <a:srgbClr val="4E3B30"/>
                </a:solidFill>
                <a:effectLst>
                  <a:reflection blurRad="12700" stA="48000" endA="300" endPos="55000" dir="5400000" sy="-90000" algn="bl" rotWithShape="0"/>
                </a:effectLst>
                <a:latin typeface="Franklin Gothic Medium"/>
                <a:ea typeface="+mj-ea"/>
                <a:cs typeface="+mj-cs"/>
              </a:rPr>
              <a:t>CULINARY</a:t>
            </a:r>
            <a:endParaRPr lang="en-US" sz="3600" b="1" cap="all" dirty="0">
              <a:solidFill>
                <a:srgbClr val="4E3B30"/>
              </a:solidFill>
              <a:effectLst>
                <a:reflection blurRad="12700" stA="48000" endA="300" endPos="55000" dir="5400000" sy="-90000" algn="bl" rotWithShape="0"/>
              </a:effectLst>
              <a:latin typeface="Franklin Gothic Medium"/>
              <a:ea typeface="+mj-ea"/>
              <a:cs typeface="+mj-cs"/>
            </a:endParaRPr>
          </a:p>
        </p:txBody>
      </p:sp>
      <p:pic>
        <p:nvPicPr>
          <p:cNvPr id="8" name="Picture 7" descr="images.jpg"/>
          <p:cNvPicPr>
            <a:picLocks noChangeAspect="1"/>
          </p:cNvPicPr>
          <p:nvPr/>
        </p:nvPicPr>
        <p:blipFill>
          <a:blip r:embed="rId4"/>
          <a:stretch>
            <a:fillRect/>
          </a:stretch>
        </p:blipFill>
        <p:spPr>
          <a:xfrm>
            <a:off x="3733800" y="3429000"/>
            <a:ext cx="2162175" cy="1619544"/>
          </a:xfrm>
          <a:prstGeom prst="rect">
            <a:avLst/>
          </a:prstGeom>
        </p:spPr>
      </p:pic>
      <p:sp>
        <p:nvSpPr>
          <p:cNvPr id="9" name="TextBox 8"/>
          <p:cNvSpPr txBox="1"/>
          <p:nvPr/>
        </p:nvSpPr>
        <p:spPr>
          <a:xfrm>
            <a:off x="3200400" y="5257800"/>
            <a:ext cx="3397405" cy="461665"/>
          </a:xfrm>
          <a:prstGeom prst="rect">
            <a:avLst/>
          </a:prstGeom>
          <a:noFill/>
        </p:spPr>
        <p:txBody>
          <a:bodyPr wrap="none" rtlCol="0">
            <a:spAutoFit/>
          </a:bodyPr>
          <a:lstStyle/>
          <a:p>
            <a:pPr algn="ctr"/>
            <a:r>
              <a:rPr lang="en-US" sz="2400" b="1" dirty="0" err="1" smtClean="0"/>
              <a:t>Bulgogi</a:t>
            </a:r>
            <a:r>
              <a:rPr lang="en-US" sz="2400" b="1" dirty="0" smtClean="0"/>
              <a:t> (Korean Cuisine)</a:t>
            </a:r>
            <a:endParaRPr lang="en-US" sz="2400" b="1" dirty="0"/>
          </a:p>
        </p:txBody>
      </p:sp>
      <p:pic>
        <p:nvPicPr>
          <p:cNvPr id="10" name="Picture 9" descr="Pad Thai 500.jpg"/>
          <p:cNvPicPr>
            <a:picLocks noChangeAspect="1"/>
          </p:cNvPicPr>
          <p:nvPr/>
        </p:nvPicPr>
        <p:blipFill>
          <a:blip r:embed="rId5"/>
          <a:stretch>
            <a:fillRect/>
          </a:stretch>
        </p:blipFill>
        <p:spPr>
          <a:xfrm>
            <a:off x="6096000" y="1371600"/>
            <a:ext cx="2288288" cy="1524000"/>
          </a:xfrm>
          <a:prstGeom prst="rect">
            <a:avLst/>
          </a:prstGeom>
        </p:spPr>
      </p:pic>
      <p:sp>
        <p:nvSpPr>
          <p:cNvPr id="11" name="TextBox 10"/>
          <p:cNvSpPr txBox="1"/>
          <p:nvPr/>
        </p:nvSpPr>
        <p:spPr>
          <a:xfrm>
            <a:off x="6248400" y="3276600"/>
            <a:ext cx="2362200" cy="830997"/>
          </a:xfrm>
          <a:prstGeom prst="rect">
            <a:avLst/>
          </a:prstGeom>
          <a:noFill/>
        </p:spPr>
        <p:txBody>
          <a:bodyPr wrap="square" rtlCol="0">
            <a:spAutoFit/>
          </a:bodyPr>
          <a:lstStyle/>
          <a:p>
            <a:pPr algn="ctr"/>
            <a:r>
              <a:rPr lang="en-US" sz="2400" b="1" dirty="0" err="1" smtClean="0"/>
              <a:t>Phad</a:t>
            </a:r>
            <a:r>
              <a:rPr lang="en-US" sz="2400" b="1" dirty="0" smtClean="0"/>
              <a:t> Thai (Thai Cuisine)</a:t>
            </a:r>
            <a:endParaRPr lang="en-US" sz="2400" b="1" dirty="0"/>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piano teachers</a:t>
            </a:r>
            <a:endParaRPr lang="en-US" dirty="0"/>
          </a:p>
        </p:txBody>
      </p:sp>
      <p:pic>
        <p:nvPicPr>
          <p:cNvPr id="5" name="Picture 4" descr="img00071-20100820-2006.jpg"/>
          <p:cNvPicPr>
            <a:picLocks noChangeAspect="1"/>
          </p:cNvPicPr>
          <p:nvPr/>
        </p:nvPicPr>
        <p:blipFill>
          <a:blip r:embed="rId2"/>
          <a:stretch>
            <a:fillRect/>
          </a:stretch>
        </p:blipFill>
        <p:spPr>
          <a:xfrm>
            <a:off x="609600" y="1371600"/>
            <a:ext cx="4743450" cy="3555070"/>
          </a:xfrm>
          <a:prstGeom prst="rect">
            <a:avLst/>
          </a:prstGeom>
        </p:spPr>
      </p:pic>
      <p:sp>
        <p:nvSpPr>
          <p:cNvPr id="8" name="TextBox 7"/>
          <p:cNvSpPr txBox="1"/>
          <p:nvPr/>
        </p:nvSpPr>
        <p:spPr>
          <a:xfrm>
            <a:off x="5638800" y="1371600"/>
            <a:ext cx="3124200" cy="5262979"/>
          </a:xfrm>
          <a:prstGeom prst="rect">
            <a:avLst/>
          </a:prstGeom>
          <a:noFill/>
        </p:spPr>
        <p:txBody>
          <a:bodyPr wrap="square" rtlCol="0">
            <a:spAutoFit/>
          </a:bodyPr>
          <a:lstStyle/>
          <a:p>
            <a:r>
              <a:rPr lang="en-US" sz="2400" i="1" dirty="0" smtClean="0"/>
              <a:t>I used to call her </a:t>
            </a:r>
            <a:r>
              <a:rPr lang="en-US" sz="2400" i="1" dirty="0" err="1" smtClean="0"/>
              <a:t>Oma</a:t>
            </a:r>
            <a:r>
              <a:rPr lang="en-US" sz="2400" i="1" dirty="0" smtClean="0"/>
              <a:t> Betty (</a:t>
            </a:r>
            <a:r>
              <a:rPr lang="en-US" sz="2400" i="1" dirty="0" err="1" smtClean="0"/>
              <a:t>Oma</a:t>
            </a:r>
            <a:r>
              <a:rPr lang="en-US" sz="2400" i="1" dirty="0" smtClean="0"/>
              <a:t> is a Dutch word for Granny).  She just passed away last year.  I studied with her since the first time I leant music until I graduated from high school.  Besides teaching piano, she taught me how to become a good person  with moral and integrity.</a:t>
            </a:r>
            <a:endParaRPr lang="en-US" sz="2400" i="1" dirty="0"/>
          </a:p>
        </p:txBody>
      </p:sp>
      <p:sp>
        <p:nvSpPr>
          <p:cNvPr id="9" name="TextBox 8"/>
          <p:cNvSpPr txBox="1"/>
          <p:nvPr/>
        </p:nvSpPr>
        <p:spPr>
          <a:xfrm>
            <a:off x="762000" y="5105400"/>
            <a:ext cx="4495800" cy="1200329"/>
          </a:xfrm>
          <a:prstGeom prst="rect">
            <a:avLst/>
          </a:prstGeom>
          <a:noFill/>
        </p:spPr>
        <p:txBody>
          <a:bodyPr wrap="square" rtlCol="0">
            <a:spAutoFit/>
          </a:bodyPr>
          <a:lstStyle/>
          <a:p>
            <a:pPr algn="ctr"/>
            <a:r>
              <a:rPr lang="en-US" sz="2400" b="1" dirty="0" err="1" smtClean="0"/>
              <a:t>Oma</a:t>
            </a:r>
            <a:r>
              <a:rPr lang="en-US" sz="2400" b="1" dirty="0" smtClean="0"/>
              <a:t> Betty (in Pink) during her birthday celebration a few years ago.</a:t>
            </a:r>
            <a:endParaRPr lang="en-US" sz="2400" b="1"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piano teachers</a:t>
            </a:r>
            <a:endParaRPr lang="en-US" dirty="0"/>
          </a:p>
        </p:txBody>
      </p:sp>
      <p:sp>
        <p:nvSpPr>
          <p:cNvPr id="8" name="TextBox 7"/>
          <p:cNvSpPr txBox="1"/>
          <p:nvPr/>
        </p:nvSpPr>
        <p:spPr>
          <a:xfrm>
            <a:off x="533400" y="1752600"/>
            <a:ext cx="3124200" cy="4893647"/>
          </a:xfrm>
          <a:prstGeom prst="rect">
            <a:avLst/>
          </a:prstGeom>
          <a:noFill/>
        </p:spPr>
        <p:txBody>
          <a:bodyPr wrap="square" rtlCol="0">
            <a:spAutoFit/>
          </a:bodyPr>
          <a:lstStyle/>
          <a:p>
            <a:r>
              <a:rPr lang="en-US" sz="2400" i="1" dirty="0" smtClean="0"/>
              <a:t>He was like a father to me during my stay in Lawrence, Kansas.  He took care of me like his own daughter.  He encouraged me not to give up on difficult piano pieces.  He always said, “Without trying, you will never know how the process is </a:t>
            </a:r>
            <a:r>
              <a:rPr lang="en-US" sz="2400" i="1" dirty="0" err="1" smtClean="0"/>
              <a:t>gonna</a:t>
            </a:r>
            <a:r>
              <a:rPr lang="en-US" sz="2400" i="1" dirty="0" smtClean="0"/>
              <a:t> be.”</a:t>
            </a:r>
            <a:endParaRPr lang="en-US" sz="2400" i="1" dirty="0"/>
          </a:p>
        </p:txBody>
      </p:sp>
      <p:sp>
        <p:nvSpPr>
          <p:cNvPr id="9" name="TextBox 8"/>
          <p:cNvSpPr txBox="1"/>
          <p:nvPr/>
        </p:nvSpPr>
        <p:spPr>
          <a:xfrm>
            <a:off x="5105400" y="5562600"/>
            <a:ext cx="3733800" cy="830997"/>
          </a:xfrm>
          <a:prstGeom prst="rect">
            <a:avLst/>
          </a:prstGeom>
          <a:noFill/>
        </p:spPr>
        <p:txBody>
          <a:bodyPr wrap="square" rtlCol="0">
            <a:spAutoFit/>
          </a:bodyPr>
          <a:lstStyle/>
          <a:p>
            <a:pPr algn="ctr"/>
            <a:r>
              <a:rPr lang="en-US" sz="2400" b="1" dirty="0" smtClean="0"/>
              <a:t>Dr Richard </a:t>
            </a:r>
            <a:r>
              <a:rPr lang="en-US" sz="2400" b="1" dirty="0" err="1" smtClean="0"/>
              <a:t>Reber</a:t>
            </a:r>
            <a:r>
              <a:rPr lang="en-US" sz="2400" b="1" dirty="0" smtClean="0"/>
              <a:t> (retired Piano Professor at KU)</a:t>
            </a:r>
            <a:endParaRPr lang="en-US" sz="2400" b="1" dirty="0"/>
          </a:p>
        </p:txBody>
      </p:sp>
      <p:pic>
        <p:nvPicPr>
          <p:cNvPr id="6" name="Picture 5" descr="R-Reber.jpg"/>
          <p:cNvPicPr>
            <a:picLocks noChangeAspect="1"/>
          </p:cNvPicPr>
          <p:nvPr/>
        </p:nvPicPr>
        <p:blipFill>
          <a:blip r:embed="rId2"/>
          <a:stretch>
            <a:fillRect/>
          </a:stretch>
        </p:blipFill>
        <p:spPr>
          <a:xfrm>
            <a:off x="5486400" y="1371600"/>
            <a:ext cx="3169920" cy="3962400"/>
          </a:xfrm>
          <a:prstGeom prst="rect">
            <a:avLst/>
          </a:prstGeom>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Jakarta-skyline-Indonesia.jpg"/>
          <p:cNvPicPr>
            <a:picLocks noGrp="1" noChangeAspect="1"/>
          </p:cNvPicPr>
          <p:nvPr>
            <p:ph type="pic" idx="1"/>
          </p:nvPr>
        </p:nvPicPr>
        <p:blipFill>
          <a:blip r:embed="rId2" cstate="print"/>
          <a:srcRect l="25026" r="25026"/>
          <a:stretch>
            <a:fillRect/>
          </a:stretch>
        </p:blipFill>
        <p:spPr>
          <a:xfrm rot="420000">
            <a:off x="755780" y="876327"/>
            <a:ext cx="4617720" cy="3931920"/>
          </a:xfrm>
        </p:spPr>
      </p:pic>
      <p:sp>
        <p:nvSpPr>
          <p:cNvPr id="2" name="Title 1"/>
          <p:cNvSpPr>
            <a:spLocks noGrp="1"/>
          </p:cNvSpPr>
          <p:nvPr>
            <p:ph type="title"/>
          </p:nvPr>
        </p:nvSpPr>
        <p:spPr>
          <a:xfrm>
            <a:off x="5638800" y="2514600"/>
            <a:ext cx="3124200" cy="1066800"/>
          </a:xfrm>
        </p:spPr>
        <p:txBody>
          <a:bodyPr>
            <a:normAutofit fontScale="90000"/>
          </a:bodyPr>
          <a:lstStyle/>
          <a:p>
            <a:pPr algn="ctr"/>
            <a:r>
              <a:rPr lang="en-US" sz="2800" dirty="0" smtClean="0"/>
              <a:t>I was born in Jakarta, Sept 11, 1979</a:t>
            </a:r>
            <a:endParaRPr lang="en-US" sz="2800" dirty="0"/>
          </a:p>
        </p:txBody>
      </p:sp>
      <p:sp>
        <p:nvSpPr>
          <p:cNvPr id="4" name="Text Placeholder 3"/>
          <p:cNvSpPr>
            <a:spLocks noGrp="1"/>
          </p:cNvSpPr>
          <p:nvPr>
            <p:ph type="body" sz="half" idx="2"/>
          </p:nvPr>
        </p:nvSpPr>
        <p:spPr>
          <a:xfrm>
            <a:off x="457200" y="5105400"/>
            <a:ext cx="4495800" cy="1219200"/>
          </a:xfrm>
        </p:spPr>
        <p:txBody>
          <a:bodyPr>
            <a:normAutofit/>
          </a:bodyPr>
          <a:lstStyle/>
          <a:p>
            <a:pPr algn="ctr"/>
            <a:r>
              <a:rPr lang="en-US" sz="4000" dirty="0" smtClean="0"/>
              <a:t>Jakarta Skyline</a:t>
            </a:r>
            <a:endParaRPr lang="en-US" sz="4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HOPES IN MUSIC EDUCATION</a:t>
            </a:r>
            <a:endParaRPr lang="en-US" dirty="0"/>
          </a:p>
        </p:txBody>
      </p:sp>
      <p:sp>
        <p:nvSpPr>
          <p:cNvPr id="4" name="TextBox 3"/>
          <p:cNvSpPr txBox="1"/>
          <p:nvPr/>
        </p:nvSpPr>
        <p:spPr>
          <a:xfrm>
            <a:off x="457200" y="1600200"/>
            <a:ext cx="7772400" cy="4216539"/>
          </a:xfrm>
          <a:prstGeom prst="rect">
            <a:avLst/>
          </a:prstGeom>
          <a:noFill/>
        </p:spPr>
        <p:txBody>
          <a:bodyPr wrap="square" rtlCol="0">
            <a:spAutoFit/>
          </a:bodyPr>
          <a:lstStyle/>
          <a:p>
            <a:r>
              <a:rPr lang="en-US" sz="2400" dirty="0" smtClean="0"/>
              <a:t>To become a good music educator in Indonesia who can impart high-quality education to Indonesian students.</a:t>
            </a:r>
          </a:p>
          <a:p>
            <a:endParaRPr lang="en-US" sz="2400" dirty="0" smtClean="0"/>
          </a:p>
          <a:p>
            <a:r>
              <a:rPr lang="en-US" sz="2400" dirty="0" smtClean="0"/>
              <a:t>To be able to make significant changes on music education system, especially in teaching young children.</a:t>
            </a:r>
          </a:p>
          <a:p>
            <a:endParaRPr lang="en-US" sz="2400" dirty="0" smtClean="0"/>
          </a:p>
          <a:p>
            <a:r>
              <a:rPr lang="en-US" sz="2400" dirty="0" smtClean="0"/>
              <a:t>And lastly, I hope that students/parents/government will start to treat music as one important  element  in education, as music could support other academic subjects taught in school.</a:t>
            </a:r>
            <a:endParaRPr lang="en-US" sz="2800" dirty="0" smtClean="0"/>
          </a:p>
          <a:p>
            <a:endParaRPr lang="en-US" sz="28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534400" cy="646331"/>
          </a:xfrm>
          <a:prstGeom prst="rect">
            <a:avLst/>
          </a:prstGeom>
          <a:noFill/>
        </p:spPr>
        <p:txBody>
          <a:bodyPr wrap="square" rtlCol="0">
            <a:spAutoFit/>
          </a:bodyPr>
          <a:lstStyle/>
          <a:p>
            <a:r>
              <a:rPr lang="en-US" sz="3600" dirty="0" smtClean="0"/>
              <a:t>Here’s where I live</a:t>
            </a:r>
            <a:endParaRPr lang="en-US" sz="3600" dirty="0"/>
          </a:p>
        </p:txBody>
      </p:sp>
      <p:sp>
        <p:nvSpPr>
          <p:cNvPr id="3" name="TextBox 2"/>
          <p:cNvSpPr txBox="1"/>
          <p:nvPr/>
        </p:nvSpPr>
        <p:spPr>
          <a:xfrm>
            <a:off x="2286000" y="5288340"/>
            <a:ext cx="4800600" cy="1077218"/>
          </a:xfrm>
          <a:prstGeom prst="rect">
            <a:avLst/>
          </a:prstGeom>
          <a:noFill/>
        </p:spPr>
        <p:txBody>
          <a:bodyPr wrap="square" rtlCol="0">
            <a:spAutoFit/>
          </a:bodyPr>
          <a:lstStyle/>
          <a:p>
            <a:pPr algn="ctr"/>
            <a:r>
              <a:rPr lang="en-US" sz="3200" b="1" dirty="0" smtClean="0"/>
              <a:t>JAMBI PROVINCE (Approx. 1 hour flight from Jakarta)</a:t>
            </a:r>
            <a:endParaRPr lang="en-US" sz="3200" b="1" dirty="0"/>
          </a:p>
        </p:txBody>
      </p:sp>
      <p:pic>
        <p:nvPicPr>
          <p:cNvPr id="4" name="Picture 3" descr="Kota-Jambi-Dari-Udara4.jpg"/>
          <p:cNvPicPr>
            <a:picLocks noChangeAspect="1"/>
          </p:cNvPicPr>
          <p:nvPr/>
        </p:nvPicPr>
        <p:blipFill>
          <a:blip r:embed="rId2"/>
          <a:stretch>
            <a:fillRect/>
          </a:stretch>
        </p:blipFill>
        <p:spPr>
          <a:xfrm>
            <a:off x="2057400" y="1828800"/>
            <a:ext cx="4995236" cy="3190317"/>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362200"/>
            <a:ext cx="7498080" cy="1402080"/>
          </a:xfrm>
        </p:spPr>
        <p:txBody>
          <a:bodyPr>
            <a:normAutofit/>
          </a:bodyPr>
          <a:lstStyle/>
          <a:p>
            <a:pPr algn="ctr"/>
            <a:r>
              <a:rPr lang="en-US" dirty="0" smtClean="0"/>
              <a:t>EDUCATIONAL BACKGROUND</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600200"/>
            <a:ext cx="7467600" cy="4401205"/>
          </a:xfrm>
          <a:prstGeom prst="rect">
            <a:avLst/>
          </a:prstGeom>
          <a:noFill/>
        </p:spPr>
        <p:txBody>
          <a:bodyPr wrap="square" rtlCol="0">
            <a:spAutoFit/>
          </a:bodyPr>
          <a:lstStyle/>
          <a:p>
            <a:r>
              <a:rPr lang="en-US" sz="2800" dirty="0" smtClean="0"/>
              <a:t>1986 – 1992	</a:t>
            </a:r>
          </a:p>
          <a:p>
            <a:r>
              <a:rPr lang="en-US" sz="2800" dirty="0" smtClean="0"/>
              <a:t>IPEKA TOMANG ELEMENTARY SCHOOL, JAKARTA</a:t>
            </a:r>
          </a:p>
          <a:p>
            <a:endParaRPr lang="en-US" sz="2800" dirty="0"/>
          </a:p>
          <a:p>
            <a:r>
              <a:rPr lang="en-US" sz="2800" dirty="0" smtClean="0"/>
              <a:t>1992 – 1995	</a:t>
            </a:r>
          </a:p>
          <a:p>
            <a:r>
              <a:rPr lang="en-US" sz="2800" dirty="0" smtClean="0"/>
              <a:t>IPEKA TOMANG JUNIOR HIGH SCHOOL, JAKARTA</a:t>
            </a:r>
          </a:p>
          <a:p>
            <a:endParaRPr lang="en-US" sz="2800" dirty="0"/>
          </a:p>
          <a:p>
            <a:r>
              <a:rPr lang="en-US" sz="2800" dirty="0" smtClean="0"/>
              <a:t>1995 – 1992	</a:t>
            </a:r>
          </a:p>
          <a:p>
            <a:r>
              <a:rPr lang="en-US" sz="2800" dirty="0" smtClean="0"/>
              <a:t>ABDI SISWA SENIOR HIGH SCHOOL, JAKARTA</a:t>
            </a:r>
            <a:endParaRPr lang="en-US" sz="2800" dirty="0"/>
          </a:p>
        </p:txBody>
      </p:sp>
      <p:sp>
        <p:nvSpPr>
          <p:cNvPr id="4" name="TextBox 3"/>
          <p:cNvSpPr txBox="1"/>
          <p:nvPr/>
        </p:nvSpPr>
        <p:spPr>
          <a:xfrm>
            <a:off x="1371600" y="762000"/>
            <a:ext cx="7162800" cy="707886"/>
          </a:xfrm>
          <a:prstGeom prst="rect">
            <a:avLst/>
          </a:prstGeom>
          <a:noFill/>
        </p:spPr>
        <p:txBody>
          <a:bodyPr wrap="square" rtlCol="0">
            <a:spAutoFit/>
          </a:bodyPr>
          <a:lstStyle/>
          <a:p>
            <a:r>
              <a:rPr lang="en-US" sz="4000" dirty="0" smtClean="0"/>
              <a:t>YEAR 1 - 12</a:t>
            </a:r>
            <a:endParaRPr lang="en-US" sz="40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09600"/>
            <a:ext cx="6477000" cy="707886"/>
          </a:xfrm>
          <a:prstGeom prst="rect">
            <a:avLst/>
          </a:prstGeom>
          <a:noFill/>
        </p:spPr>
        <p:txBody>
          <a:bodyPr wrap="square" rtlCol="0">
            <a:spAutoFit/>
          </a:bodyPr>
          <a:lstStyle/>
          <a:p>
            <a:r>
              <a:rPr lang="en-US" sz="4000" dirty="0" smtClean="0"/>
              <a:t>COLLEGE &amp; UNIVERSITIES</a:t>
            </a:r>
            <a:endParaRPr lang="en-US" sz="4000" dirty="0"/>
          </a:p>
        </p:txBody>
      </p:sp>
      <p:sp>
        <p:nvSpPr>
          <p:cNvPr id="3" name="TextBox 2"/>
          <p:cNvSpPr txBox="1"/>
          <p:nvPr/>
        </p:nvSpPr>
        <p:spPr>
          <a:xfrm>
            <a:off x="1295400" y="1371600"/>
            <a:ext cx="7315200" cy="1569660"/>
          </a:xfrm>
          <a:prstGeom prst="rect">
            <a:avLst/>
          </a:prstGeom>
          <a:noFill/>
        </p:spPr>
        <p:txBody>
          <a:bodyPr wrap="square" rtlCol="0">
            <a:spAutoFit/>
          </a:bodyPr>
          <a:lstStyle/>
          <a:p>
            <a:r>
              <a:rPr lang="en-US" sz="2400" dirty="0" smtClean="0"/>
              <a:t>1998 – 2001	</a:t>
            </a:r>
          </a:p>
          <a:p>
            <a:r>
              <a:rPr lang="en-US" sz="2400" dirty="0" smtClean="0"/>
              <a:t>NANYANG ACADEMY OF FINE ARTS, SINGAPORE</a:t>
            </a:r>
          </a:p>
          <a:p>
            <a:r>
              <a:rPr lang="en-US" sz="2400" dirty="0" smtClean="0"/>
              <a:t>(Majoring in Piano Performance – Received Diploma in Music)</a:t>
            </a:r>
            <a:endParaRPr lang="en-US" sz="2400" dirty="0"/>
          </a:p>
        </p:txBody>
      </p:sp>
      <p:sp>
        <p:nvSpPr>
          <p:cNvPr id="4" name="TextBox 3"/>
          <p:cNvSpPr txBox="1"/>
          <p:nvPr/>
        </p:nvSpPr>
        <p:spPr>
          <a:xfrm>
            <a:off x="1371600" y="3200400"/>
            <a:ext cx="7315200" cy="1569660"/>
          </a:xfrm>
          <a:prstGeom prst="rect">
            <a:avLst/>
          </a:prstGeom>
          <a:noFill/>
        </p:spPr>
        <p:txBody>
          <a:bodyPr wrap="square" rtlCol="0">
            <a:spAutoFit/>
          </a:bodyPr>
          <a:lstStyle/>
          <a:p>
            <a:r>
              <a:rPr lang="en-US" sz="2400" dirty="0" smtClean="0"/>
              <a:t>2002 – 2003</a:t>
            </a:r>
          </a:p>
          <a:p>
            <a:r>
              <a:rPr lang="en-US" sz="2400" dirty="0" smtClean="0"/>
              <a:t>THE UNIVERSITY OF KANSAS, USA</a:t>
            </a:r>
          </a:p>
          <a:p>
            <a:r>
              <a:rPr lang="en-US" sz="2400" dirty="0" smtClean="0"/>
              <a:t>(Majoring in Piano Performance – Received Bachelor of Music)</a:t>
            </a:r>
            <a:endParaRPr lang="en-US" sz="2400" dirty="0"/>
          </a:p>
        </p:txBody>
      </p:sp>
      <p:sp>
        <p:nvSpPr>
          <p:cNvPr id="5" name="TextBox 4"/>
          <p:cNvSpPr txBox="1"/>
          <p:nvPr/>
        </p:nvSpPr>
        <p:spPr>
          <a:xfrm>
            <a:off x="1371600" y="5105400"/>
            <a:ext cx="6781800" cy="1200329"/>
          </a:xfrm>
          <a:prstGeom prst="rect">
            <a:avLst/>
          </a:prstGeom>
          <a:noFill/>
        </p:spPr>
        <p:txBody>
          <a:bodyPr wrap="square" rtlCol="0">
            <a:spAutoFit/>
          </a:bodyPr>
          <a:lstStyle/>
          <a:p>
            <a:r>
              <a:rPr lang="en-US" sz="2400" dirty="0" smtClean="0"/>
              <a:t>2014 – Present</a:t>
            </a:r>
          </a:p>
          <a:p>
            <a:r>
              <a:rPr lang="en-US" sz="2400" dirty="0" smtClean="0"/>
              <a:t>TARLETON STATE UNIVERSITY, USA</a:t>
            </a:r>
          </a:p>
          <a:p>
            <a:r>
              <a:rPr lang="en-US" sz="2400" dirty="0" smtClean="0"/>
              <a:t>(Majoring in Music Education)</a:t>
            </a:r>
            <a:endParaRPr lang="en-US" sz="2400" dirty="0"/>
          </a:p>
        </p:txBody>
      </p:sp>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&amp; SCHOLARSHIPS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Student Assistance Scholarship, </a:t>
            </a:r>
            <a:r>
              <a:rPr lang="en-US" dirty="0" err="1" smtClean="0"/>
              <a:t>Nanyang</a:t>
            </a:r>
            <a:r>
              <a:rPr lang="en-US" dirty="0" smtClean="0"/>
              <a:t> Academy of Fine Arts, Singapore (1999 – 2001).</a:t>
            </a:r>
          </a:p>
          <a:p>
            <a:r>
              <a:rPr lang="en-US" dirty="0" smtClean="0"/>
              <a:t>2</a:t>
            </a:r>
            <a:r>
              <a:rPr lang="en-US" baseline="30000" dirty="0" smtClean="0"/>
              <a:t>nd</a:t>
            </a:r>
            <a:r>
              <a:rPr lang="en-US" dirty="0" smtClean="0"/>
              <a:t> Prize, Songwriting Competition, National University of Singapore, Singapore (2000).</a:t>
            </a:r>
          </a:p>
          <a:p>
            <a:r>
              <a:rPr lang="en-US" dirty="0" smtClean="0"/>
              <a:t>Best Achievement Award, </a:t>
            </a:r>
            <a:r>
              <a:rPr lang="en-US" dirty="0" err="1" smtClean="0"/>
              <a:t>Nanyang</a:t>
            </a:r>
            <a:r>
              <a:rPr lang="en-US" dirty="0" smtClean="0"/>
              <a:t> Academy of Fine Arts, Singapore (2001).</a:t>
            </a:r>
          </a:p>
          <a:p>
            <a:r>
              <a:rPr lang="en-US" dirty="0" err="1" smtClean="0"/>
              <a:t>Tse</a:t>
            </a:r>
            <a:r>
              <a:rPr lang="en-US" dirty="0" smtClean="0"/>
              <a:t> </a:t>
            </a:r>
            <a:r>
              <a:rPr lang="en-US" dirty="0" err="1" smtClean="0"/>
              <a:t>Sai</a:t>
            </a:r>
            <a:r>
              <a:rPr lang="en-US" dirty="0" smtClean="0"/>
              <a:t> Ying Best Performing Award, </a:t>
            </a:r>
            <a:r>
              <a:rPr lang="en-US" dirty="0" err="1" smtClean="0"/>
              <a:t>Nanyang</a:t>
            </a:r>
            <a:r>
              <a:rPr lang="en-US" dirty="0" smtClean="0"/>
              <a:t> Academy of Fine Arts, Singapore (2001).</a:t>
            </a:r>
          </a:p>
          <a:p>
            <a:r>
              <a:rPr lang="en-US" dirty="0" smtClean="0"/>
              <a:t>Dick Smith Scholarship, Tarleton State University, Texas, USA (2015).</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7498080" cy="1143000"/>
          </a:xfrm>
        </p:spPr>
        <p:txBody>
          <a:bodyPr/>
          <a:lstStyle/>
          <a:p>
            <a:r>
              <a:rPr lang="en-US" dirty="0" smtClean="0"/>
              <a:t>WORKING EXPERIENCE</a:t>
            </a:r>
            <a:endParaRPr lang="en-US"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0"/>
            <a:ext cx="7162800" cy="1200329"/>
          </a:xfrm>
          <a:prstGeom prst="rect">
            <a:avLst/>
          </a:prstGeom>
          <a:noFill/>
        </p:spPr>
        <p:txBody>
          <a:bodyPr wrap="square" rtlCol="0">
            <a:spAutoFit/>
          </a:bodyPr>
          <a:lstStyle/>
          <a:p>
            <a:r>
              <a:rPr lang="en-US" sz="2400" dirty="0" smtClean="0"/>
              <a:t>1998 – PRESENT	</a:t>
            </a:r>
          </a:p>
          <a:p>
            <a:r>
              <a:rPr lang="en-US" sz="2400" dirty="0" smtClean="0"/>
              <a:t>PRIVATE MUSIC TEACHER, SINGAPORE &amp; INDONESIA</a:t>
            </a:r>
            <a:endParaRPr lang="en-US" sz="2400" dirty="0"/>
          </a:p>
        </p:txBody>
      </p:sp>
      <p:sp>
        <p:nvSpPr>
          <p:cNvPr id="3" name="TextBox 2"/>
          <p:cNvSpPr txBox="1"/>
          <p:nvPr/>
        </p:nvSpPr>
        <p:spPr>
          <a:xfrm>
            <a:off x="1905000" y="2209800"/>
            <a:ext cx="7239000" cy="830997"/>
          </a:xfrm>
          <a:prstGeom prst="rect">
            <a:avLst/>
          </a:prstGeom>
          <a:noFill/>
        </p:spPr>
        <p:txBody>
          <a:bodyPr wrap="square" rtlCol="0">
            <a:spAutoFit/>
          </a:bodyPr>
          <a:lstStyle/>
          <a:p>
            <a:r>
              <a:rPr lang="en-US" sz="2400" dirty="0" smtClean="0"/>
              <a:t>2000 – 2001, 2003 – 2006</a:t>
            </a:r>
          </a:p>
          <a:p>
            <a:r>
              <a:rPr lang="en-US" sz="2400" dirty="0" smtClean="0"/>
              <a:t>YICHA MUSIC STUDIO, SINGAPORE </a:t>
            </a:r>
            <a:endParaRPr lang="en-US" sz="2400" dirty="0"/>
          </a:p>
        </p:txBody>
      </p:sp>
      <p:sp>
        <p:nvSpPr>
          <p:cNvPr id="4" name="TextBox 3"/>
          <p:cNvSpPr txBox="1"/>
          <p:nvPr/>
        </p:nvSpPr>
        <p:spPr>
          <a:xfrm>
            <a:off x="1371600" y="3505200"/>
            <a:ext cx="7086600" cy="830997"/>
          </a:xfrm>
          <a:prstGeom prst="rect">
            <a:avLst/>
          </a:prstGeom>
          <a:noFill/>
        </p:spPr>
        <p:txBody>
          <a:bodyPr wrap="square" rtlCol="0">
            <a:spAutoFit/>
          </a:bodyPr>
          <a:lstStyle/>
          <a:p>
            <a:r>
              <a:rPr lang="en-US" sz="2400" dirty="0" smtClean="0"/>
              <a:t>2007 – PRESENT</a:t>
            </a:r>
          </a:p>
          <a:p>
            <a:r>
              <a:rPr lang="en-US" sz="2400" dirty="0" smtClean="0"/>
              <a:t>ST. CECILIA MUSIC SCHOOL, JAMBI, INDONESIA</a:t>
            </a:r>
            <a:endParaRPr lang="en-US" sz="2400" dirty="0"/>
          </a:p>
        </p:txBody>
      </p:sp>
      <p:sp>
        <p:nvSpPr>
          <p:cNvPr id="5" name="TextBox 4"/>
          <p:cNvSpPr txBox="1"/>
          <p:nvPr/>
        </p:nvSpPr>
        <p:spPr>
          <a:xfrm>
            <a:off x="1905000" y="4648200"/>
            <a:ext cx="6629400" cy="1200329"/>
          </a:xfrm>
          <a:prstGeom prst="rect">
            <a:avLst/>
          </a:prstGeom>
          <a:noFill/>
        </p:spPr>
        <p:txBody>
          <a:bodyPr wrap="square" rtlCol="0">
            <a:spAutoFit/>
          </a:bodyPr>
          <a:lstStyle/>
          <a:p>
            <a:r>
              <a:rPr lang="en-US" sz="2400" dirty="0" smtClean="0"/>
              <a:t>2011 – 2012</a:t>
            </a:r>
          </a:p>
          <a:p>
            <a:r>
              <a:rPr lang="en-US" sz="2400" dirty="0" smtClean="0"/>
              <a:t>STELLA MARIS ELEMENTARY SCHOOL, JAMBI, INDONESIA</a:t>
            </a:r>
            <a:endParaRPr lang="en-US" sz="2400" dirty="0"/>
          </a:p>
        </p:txBody>
      </p:sp>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925</TotalTime>
  <Words>502</Words>
  <Application>Microsoft Office PowerPoint</Application>
  <PresentationFormat>On-screen Show (4:3)</PresentationFormat>
  <Paragraphs>80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HELEN DARMAWAN</vt:lpstr>
      <vt:lpstr>I was born in Jakarta, Sept 11, 1979</vt:lpstr>
      <vt:lpstr>Slide 3</vt:lpstr>
      <vt:lpstr>EDUCATIONAL BACKGROUND</vt:lpstr>
      <vt:lpstr>Slide 5</vt:lpstr>
      <vt:lpstr>Slide 6</vt:lpstr>
      <vt:lpstr>AWARDS &amp; SCHOLARSHIPS</vt:lpstr>
      <vt:lpstr>WORKING EXPERIENCE</vt:lpstr>
      <vt:lpstr>Slide 9</vt:lpstr>
      <vt:lpstr>MY FAMILY</vt:lpstr>
      <vt:lpstr>MY FAMILY</vt:lpstr>
      <vt:lpstr>MY FAMILY</vt:lpstr>
      <vt:lpstr>MY FAMILY</vt:lpstr>
      <vt:lpstr>MY FAMILY</vt:lpstr>
      <vt:lpstr>MY FAMILY</vt:lpstr>
      <vt:lpstr>HOBBIES</vt:lpstr>
      <vt:lpstr>Slide 17</vt:lpstr>
      <vt:lpstr>My piano teachers</vt:lpstr>
      <vt:lpstr>My piano teachers</vt:lpstr>
      <vt:lpstr>MY HOPES IN MUSIC EDUCATION</vt:lpstr>
    </vt:vector>
  </TitlesOfParts>
  <Company>Libre Fighting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HELEN DARMAWAN</dc:title>
  <dc:creator>Allan</dc:creator>
  <cp:lastModifiedBy>Helen</cp:lastModifiedBy>
  <cp:revision>37</cp:revision>
  <dcterms:created xsi:type="dcterms:W3CDTF">2015-05-11T23:48:45Z</dcterms:created>
  <dcterms:modified xsi:type="dcterms:W3CDTF">2016-06-12T14:17:37Z</dcterms:modified>
</cp:coreProperties>
</file>